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5" r:id="rId5"/>
    <p:sldId id="259" r:id="rId6"/>
    <p:sldId id="261" r:id="rId7"/>
    <p:sldId id="287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501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34736" y="4270661"/>
            <a:ext cx="11357264" cy="1901536"/>
          </a:xfrm>
        </p:spPr>
        <p:txBody>
          <a:bodyPr>
            <a:normAutofit fontScale="90000"/>
          </a:bodyPr>
          <a:lstStyle/>
          <a:p>
            <a:r>
              <a:rPr lang="tr-TR" sz="6600" b="1" dirty="0" smtClean="0"/>
              <a:t> DAVRANIŞSAL BAĞIMLILIK</a:t>
            </a:r>
            <a:br>
              <a:rPr lang="tr-TR" sz="6600" b="1" dirty="0" smtClean="0"/>
            </a:br>
            <a:r>
              <a:rPr lang="tr-TR" sz="6600" b="1" dirty="0" smtClean="0"/>
              <a:t/>
            </a:r>
            <a:br>
              <a:rPr lang="tr-TR" sz="6600" b="1" dirty="0" smtClean="0"/>
            </a:br>
            <a:r>
              <a:rPr lang="tr-TR" sz="6600" b="1" dirty="0" smtClean="0"/>
              <a:t/>
            </a:r>
            <a:br>
              <a:rPr lang="tr-TR" sz="6600" b="1" dirty="0" smtClean="0"/>
            </a:br>
            <a:r>
              <a:rPr lang="tr-TR" sz="2800" b="1" dirty="0" smtClean="0"/>
              <a:t>                                                                       </a:t>
            </a:r>
            <a:br>
              <a:rPr lang="tr-TR" sz="2800" b="1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>                                                                                                 damla kağan</a:t>
            </a:r>
            <a:endParaRPr lang="tr-TR" sz="66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191" y="2414153"/>
            <a:ext cx="2954482" cy="29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752951" y="2464898"/>
            <a:ext cx="1687325" cy="565532"/>
            <a:chOff x="1511488" y="2299164"/>
            <a:chExt cx="1687325" cy="565532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1981200" y="2340531"/>
              <a:ext cx="731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b="1" dirty="0">
                  <a:solidFill>
                    <a:srgbClr val="E61F4F"/>
                  </a:solidFill>
                </a:rPr>
                <a:t>Evet</a:t>
              </a:r>
              <a:endParaRPr lang="tr-TR" sz="2400" dirty="0">
                <a:solidFill>
                  <a:srgbClr val="E61F4F"/>
                </a:solidFill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1122765" y="3309821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Hayır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1" y="3268002"/>
            <a:ext cx="1687325" cy="565532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675410" y="1081582"/>
            <a:ext cx="10609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Daha önceleri kardeşlerinle evde veya arkadaşlarınla dışarıda</a:t>
            </a:r>
          </a:p>
          <a:p>
            <a:r>
              <a:rPr lang="tr-TR" sz="2000" b="1" dirty="0"/>
              <a:t>oynamaktan zevk alıyorken artık </a:t>
            </a:r>
            <a:r>
              <a:rPr lang="tr-TR" sz="2000" b="1" dirty="0" err="1"/>
              <a:t>tekno</a:t>
            </a:r>
            <a:r>
              <a:rPr lang="tr-TR" sz="2000" b="1" dirty="0"/>
              <a:t>-oyuncaklarını mı</a:t>
            </a:r>
          </a:p>
          <a:p>
            <a:r>
              <a:rPr lang="tr-TR" sz="2000" b="1" dirty="0"/>
              <a:t>tercih ediyorsun?</a:t>
            </a:r>
          </a:p>
        </p:txBody>
      </p:sp>
    </p:spTree>
    <p:extLst>
      <p:ext uri="{BB962C8B-B14F-4D97-AF65-F5344CB8AC3E}">
        <p14:creationId xmlns:p14="http://schemas.microsoft.com/office/powerpoint/2010/main" val="7565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422221" y="2614003"/>
            <a:ext cx="1687325" cy="565532"/>
            <a:chOff x="1422222" y="2519430"/>
            <a:chExt cx="1687325" cy="565532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2222" y="2519430"/>
              <a:ext cx="1687325" cy="565532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1792038" y="2571363"/>
              <a:ext cx="731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b="1" dirty="0">
                  <a:solidFill>
                    <a:srgbClr val="E61F4F"/>
                  </a:solidFill>
                </a:rPr>
                <a:t>Evet</a:t>
              </a:r>
              <a:endParaRPr lang="tr-TR" sz="2400" dirty="0">
                <a:solidFill>
                  <a:srgbClr val="E61F4F"/>
                </a:solidFill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1792037" y="3371869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Hayır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221" y="3268002"/>
            <a:ext cx="1687325" cy="565532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177634" y="1352805"/>
            <a:ext cx="9556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Sosyal medya mesajlarını günde bir-iki kereden</a:t>
            </a:r>
          </a:p>
          <a:p>
            <a:r>
              <a:rPr lang="tr-TR" sz="2400" b="1" dirty="0"/>
              <a:t>fazla kontrol ediyor musun?</a:t>
            </a:r>
          </a:p>
        </p:txBody>
      </p:sp>
    </p:spTree>
    <p:extLst>
      <p:ext uri="{BB962C8B-B14F-4D97-AF65-F5344CB8AC3E}">
        <p14:creationId xmlns:p14="http://schemas.microsoft.com/office/powerpoint/2010/main" val="121407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511488" y="2629950"/>
            <a:ext cx="1687325" cy="565532"/>
            <a:chOff x="1511488" y="2299164"/>
            <a:chExt cx="1687325" cy="565532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1981200" y="2340531"/>
              <a:ext cx="731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b="1" dirty="0">
                  <a:solidFill>
                    <a:srgbClr val="E61F4F"/>
                  </a:solidFill>
                </a:rPr>
                <a:t>Evet</a:t>
              </a:r>
              <a:endParaRPr lang="tr-TR" sz="2400" dirty="0">
                <a:solidFill>
                  <a:srgbClr val="E61F4F"/>
                </a:solidFill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1792037" y="3371869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Hayır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88" y="3268002"/>
            <a:ext cx="1687325" cy="56553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333499" y="1351747"/>
            <a:ext cx="8787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b="1" dirty="0">
                <a:solidFill>
                  <a:prstClr val="white"/>
                </a:solidFill>
                <a:latin typeface="Calibri" panose="020F0502020204030204"/>
              </a:rPr>
              <a:t>Arkadaşlarınla veya ailenle geçirdiğin</a:t>
            </a:r>
          </a:p>
          <a:p>
            <a:pPr lvl="0"/>
            <a:r>
              <a:rPr lang="tr-TR" sz="2800" b="1" dirty="0">
                <a:solidFill>
                  <a:prstClr val="white"/>
                </a:solidFill>
                <a:latin typeface="Calibri" panose="020F0502020204030204"/>
              </a:rPr>
              <a:t>zamanlarda azalma var mı?</a:t>
            </a:r>
          </a:p>
        </p:txBody>
      </p:sp>
    </p:spTree>
    <p:extLst>
      <p:ext uri="{BB962C8B-B14F-4D97-AF65-F5344CB8AC3E}">
        <p14:creationId xmlns:p14="http://schemas.microsoft.com/office/powerpoint/2010/main" val="193353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511487" y="2393737"/>
            <a:ext cx="1687325" cy="565532"/>
            <a:chOff x="1511488" y="2299164"/>
            <a:chExt cx="1687325" cy="565532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1981200" y="2340531"/>
              <a:ext cx="731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b="1" dirty="0">
                  <a:solidFill>
                    <a:srgbClr val="E61F4F"/>
                  </a:solidFill>
                </a:rPr>
                <a:t>Evet</a:t>
              </a:r>
              <a:endParaRPr lang="tr-TR" sz="2400" dirty="0">
                <a:solidFill>
                  <a:srgbClr val="E61F4F"/>
                </a:solidFill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1792037" y="3371869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Hayır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88" y="3268002"/>
            <a:ext cx="1687325" cy="5655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046" y="1165174"/>
            <a:ext cx="68220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511487" y="2393737"/>
            <a:ext cx="1687325" cy="565532"/>
            <a:chOff x="1511488" y="2299164"/>
            <a:chExt cx="1687325" cy="565532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1981200" y="2340531"/>
              <a:ext cx="731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b="1" dirty="0">
                  <a:solidFill>
                    <a:srgbClr val="E61F4F"/>
                  </a:solidFill>
                </a:rPr>
                <a:t>Evet</a:t>
              </a:r>
              <a:endParaRPr lang="tr-TR" sz="2400" dirty="0">
                <a:solidFill>
                  <a:srgbClr val="E61F4F"/>
                </a:solidFill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1792037" y="3371869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Hayır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88" y="3268002"/>
            <a:ext cx="1687325" cy="5655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208" y="958034"/>
            <a:ext cx="694394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511487" y="2393737"/>
            <a:ext cx="1687325" cy="565532"/>
            <a:chOff x="1511488" y="2299164"/>
            <a:chExt cx="1687325" cy="565532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1981200" y="2340531"/>
              <a:ext cx="731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b="1" dirty="0">
                  <a:solidFill>
                    <a:srgbClr val="E61F4F"/>
                  </a:solidFill>
                </a:rPr>
                <a:t>Evet</a:t>
              </a:r>
              <a:endParaRPr lang="tr-TR" sz="2400" dirty="0">
                <a:solidFill>
                  <a:srgbClr val="E61F4F"/>
                </a:solidFill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1792037" y="3371869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Hayır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88" y="3268002"/>
            <a:ext cx="1687325" cy="5655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73" y="677350"/>
            <a:ext cx="966299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511487" y="2393737"/>
            <a:ext cx="1687325" cy="565532"/>
            <a:chOff x="1511488" y="2299164"/>
            <a:chExt cx="1687325" cy="565532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1981200" y="2340531"/>
              <a:ext cx="731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b="1" dirty="0">
                  <a:solidFill>
                    <a:srgbClr val="E61F4F"/>
                  </a:solidFill>
                </a:rPr>
                <a:t>Evet</a:t>
              </a:r>
              <a:endParaRPr lang="tr-TR" sz="2400" dirty="0">
                <a:solidFill>
                  <a:srgbClr val="E61F4F"/>
                </a:solidFill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1792037" y="3371869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Hayır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88" y="3268002"/>
            <a:ext cx="1687325" cy="5655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910" y="1104108"/>
            <a:ext cx="774868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511487" y="2393737"/>
            <a:ext cx="1687325" cy="565532"/>
            <a:chOff x="1511488" y="2299164"/>
            <a:chExt cx="1687325" cy="565532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1981200" y="2340531"/>
              <a:ext cx="731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b="1" dirty="0">
                  <a:solidFill>
                    <a:srgbClr val="E61F4F"/>
                  </a:solidFill>
                </a:rPr>
                <a:t>Evet</a:t>
              </a:r>
              <a:endParaRPr lang="tr-TR" sz="2400" dirty="0">
                <a:solidFill>
                  <a:srgbClr val="E61F4F"/>
                </a:solidFill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1792037" y="3371869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Hayır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88" y="3268002"/>
            <a:ext cx="1687325" cy="5655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022" y="1165174"/>
            <a:ext cx="825469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2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511487" y="2393737"/>
            <a:ext cx="1687325" cy="565532"/>
            <a:chOff x="1511488" y="2299164"/>
            <a:chExt cx="1687325" cy="565532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1981200" y="2340531"/>
              <a:ext cx="731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b="1" dirty="0">
                  <a:solidFill>
                    <a:srgbClr val="E61F4F"/>
                  </a:solidFill>
                </a:rPr>
                <a:t>Evet</a:t>
              </a:r>
              <a:endParaRPr lang="tr-TR" sz="2400" dirty="0">
                <a:solidFill>
                  <a:srgbClr val="E61F4F"/>
                </a:solidFill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1792037" y="3371869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Hayır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88" y="3268002"/>
            <a:ext cx="1687325" cy="5655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631" y="1165174"/>
            <a:ext cx="890702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511487" y="2393737"/>
            <a:ext cx="1687325" cy="565532"/>
            <a:chOff x="1511488" y="2299164"/>
            <a:chExt cx="1687325" cy="565532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1981200" y="2340531"/>
              <a:ext cx="731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b="1" dirty="0">
                  <a:solidFill>
                    <a:srgbClr val="E61F4F"/>
                  </a:solidFill>
                </a:rPr>
                <a:t>Evet</a:t>
              </a:r>
              <a:endParaRPr lang="tr-TR" sz="2400" dirty="0">
                <a:solidFill>
                  <a:srgbClr val="E61F4F"/>
                </a:solidFill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1792037" y="3371869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Hayır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88" y="3268002"/>
            <a:ext cx="1687325" cy="5655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949" y="1104108"/>
            <a:ext cx="764504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7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09202" y="189957"/>
            <a:ext cx="4386552" cy="1507067"/>
          </a:xfrm>
        </p:spPr>
        <p:txBody>
          <a:bodyPr/>
          <a:lstStyle/>
          <a:p>
            <a:r>
              <a:rPr lang="tr-TR" b="1" dirty="0" smtClean="0"/>
              <a:t>BAĞIMLILIK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6231" y="1697024"/>
            <a:ext cx="6953106" cy="3615267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002060"/>
                </a:solidFill>
              </a:rPr>
              <a:t>Kişinin bir maddeyi </a:t>
            </a:r>
            <a:r>
              <a:rPr lang="tr-TR" b="1" dirty="0" smtClean="0">
                <a:solidFill>
                  <a:srgbClr val="002060"/>
                </a:solidFill>
              </a:rPr>
              <a:t>veya </a:t>
            </a:r>
            <a:r>
              <a:rPr lang="tr-TR" b="1" dirty="0">
                <a:solidFill>
                  <a:srgbClr val="002060"/>
                </a:solidFill>
              </a:rPr>
              <a:t>bir </a:t>
            </a:r>
            <a:r>
              <a:rPr lang="tr-TR" b="1" dirty="0" smtClean="0">
                <a:solidFill>
                  <a:srgbClr val="002060"/>
                </a:solidFill>
              </a:rPr>
              <a:t>aktiviteyi ruhsal</a:t>
            </a:r>
            <a:r>
              <a:rPr lang="tr-TR" b="1" dirty="0">
                <a:solidFill>
                  <a:srgbClr val="002060"/>
                </a:solidFill>
              </a:rPr>
              <a:t>, fiziksel ya da sosyal sorunlara yol açmasına rağmen almaya devam etmesi, bırakma isteğine rağmen bırakamaması ve maddeyi alma isteğini durduramamasıdır</a:t>
            </a:r>
            <a:r>
              <a:rPr lang="tr-TR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</a:rPr>
              <a:t>Madde alınamadığında kişilerde yoksunluk belirtileri yaşanır ve alınan madde miktarı giderek artar.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337" y="1904457"/>
            <a:ext cx="4844511" cy="328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511487" y="2393737"/>
            <a:ext cx="1687325" cy="565532"/>
            <a:chOff x="1511488" y="2299164"/>
            <a:chExt cx="1687325" cy="565532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4" name="Dikdörtgen 3"/>
            <p:cNvSpPr/>
            <p:nvPr/>
          </p:nvSpPr>
          <p:spPr>
            <a:xfrm>
              <a:off x="1981200" y="2340531"/>
              <a:ext cx="731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b="1" dirty="0">
                  <a:solidFill>
                    <a:srgbClr val="E61F4F"/>
                  </a:solidFill>
                </a:rPr>
                <a:t>Evet</a:t>
              </a:r>
              <a:endParaRPr lang="tr-TR" sz="2400" dirty="0">
                <a:solidFill>
                  <a:srgbClr val="E61F4F"/>
                </a:solidFill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1792037" y="3371869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Hayır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88" y="3268002"/>
            <a:ext cx="1687325" cy="5655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848" y="727850"/>
            <a:ext cx="804132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7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45539" y="2360491"/>
            <a:ext cx="34115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prstClr val="white"/>
                </a:solidFill>
                <a:latin typeface="Calibri" panose="020F0502020204030204"/>
              </a:rPr>
              <a:t>Evet</a:t>
            </a:r>
          </a:p>
          <a:p>
            <a:r>
              <a:rPr lang="tr-TR" sz="2400" dirty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/>
              </a:rPr>
              <a:t>İfadeleriniz çoğunluktaysa</a:t>
            </a: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3857050" y="2360491"/>
            <a:ext cx="457201" cy="682624"/>
          </a:xfrm>
          <a:custGeom>
            <a:avLst/>
            <a:gdLst>
              <a:gd name="T0" fmla="*/ 119 w 119"/>
              <a:gd name="T1" fmla="*/ 91 h 179"/>
              <a:gd name="T2" fmla="*/ 105 w 119"/>
              <a:gd name="T3" fmla="*/ 77 h 179"/>
              <a:gd name="T4" fmla="*/ 104 w 119"/>
              <a:gd name="T5" fmla="*/ 76 h 179"/>
              <a:gd name="T6" fmla="*/ 38 w 119"/>
              <a:gd name="T7" fmla="*/ 8 h 179"/>
              <a:gd name="T8" fmla="*/ 8 w 119"/>
              <a:gd name="T9" fmla="*/ 8 h 179"/>
              <a:gd name="T10" fmla="*/ 8 w 119"/>
              <a:gd name="T11" fmla="*/ 38 h 179"/>
              <a:gd name="T12" fmla="*/ 60 w 119"/>
              <a:gd name="T13" fmla="*/ 91 h 179"/>
              <a:gd name="T14" fmla="*/ 8 w 119"/>
              <a:gd name="T15" fmla="*/ 143 h 179"/>
              <a:gd name="T16" fmla="*/ 8 w 119"/>
              <a:gd name="T17" fmla="*/ 173 h 179"/>
              <a:gd name="T18" fmla="*/ 23 w 119"/>
              <a:gd name="T19" fmla="*/ 179 h 179"/>
              <a:gd name="T20" fmla="*/ 38 w 119"/>
              <a:gd name="T21" fmla="*/ 173 h 179"/>
              <a:gd name="T22" fmla="*/ 97 w 119"/>
              <a:gd name="T23" fmla="*/ 112 h 179"/>
              <a:gd name="T24" fmla="*/ 98 w 119"/>
              <a:gd name="T25" fmla="*/ 112 h 179"/>
              <a:gd name="T26" fmla="*/ 119 w 119"/>
              <a:gd name="T27" fmla="*/ 9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9" h="179">
                <a:moveTo>
                  <a:pt x="119" y="91"/>
                </a:moveTo>
                <a:cubicBezTo>
                  <a:pt x="105" y="77"/>
                  <a:pt x="105" y="77"/>
                  <a:pt x="105" y="77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38" y="8"/>
                  <a:pt x="38" y="8"/>
                  <a:pt x="38" y="8"/>
                </a:cubicBezTo>
                <a:cubicBezTo>
                  <a:pt x="30" y="0"/>
                  <a:pt x="16" y="0"/>
                  <a:pt x="8" y="8"/>
                </a:cubicBezTo>
                <a:cubicBezTo>
                  <a:pt x="0" y="16"/>
                  <a:pt x="0" y="30"/>
                  <a:pt x="8" y="38"/>
                </a:cubicBezTo>
                <a:cubicBezTo>
                  <a:pt x="60" y="91"/>
                  <a:pt x="60" y="91"/>
                  <a:pt x="60" y="91"/>
                </a:cubicBezTo>
                <a:cubicBezTo>
                  <a:pt x="8" y="143"/>
                  <a:pt x="8" y="143"/>
                  <a:pt x="8" y="143"/>
                </a:cubicBezTo>
                <a:cubicBezTo>
                  <a:pt x="0" y="152"/>
                  <a:pt x="0" y="165"/>
                  <a:pt x="8" y="173"/>
                </a:cubicBezTo>
                <a:cubicBezTo>
                  <a:pt x="12" y="177"/>
                  <a:pt x="18" y="179"/>
                  <a:pt x="23" y="179"/>
                </a:cubicBezTo>
                <a:cubicBezTo>
                  <a:pt x="28" y="179"/>
                  <a:pt x="34" y="177"/>
                  <a:pt x="38" y="173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8" y="112"/>
                  <a:pt x="98" y="112"/>
                  <a:pt x="98" y="112"/>
                </a:cubicBezTo>
                <a:lnTo>
                  <a:pt x="119" y="9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4409337" y="2350983"/>
            <a:ext cx="5187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/>
              </a:rPr>
              <a:t>İyice düşünüp taşınmanız gerekiyor.</a:t>
            </a:r>
          </a:p>
          <a:p>
            <a:r>
              <a:rPr lang="tr-TR" sz="2400" dirty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/>
              </a:rPr>
              <a:t>Almanız gereken önemli kararlar olabilir.</a:t>
            </a:r>
            <a:endParaRPr lang="tr-TR" sz="2400" b="1" dirty="0">
              <a:solidFill>
                <a:prstClr val="white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45538" y="3528115"/>
            <a:ext cx="34115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prstClr val="white"/>
                </a:solidFill>
                <a:latin typeface="Calibri" panose="020F0502020204030204"/>
              </a:rPr>
              <a:t>Hayır</a:t>
            </a:r>
          </a:p>
          <a:p>
            <a:r>
              <a:rPr lang="tr-TR" sz="2400" dirty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/>
              </a:rPr>
              <a:t>İfadeleriniz çoğunluktaysa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952136" y="3738043"/>
            <a:ext cx="457201" cy="682624"/>
          </a:xfrm>
          <a:custGeom>
            <a:avLst/>
            <a:gdLst>
              <a:gd name="T0" fmla="*/ 119 w 119"/>
              <a:gd name="T1" fmla="*/ 91 h 179"/>
              <a:gd name="T2" fmla="*/ 105 w 119"/>
              <a:gd name="T3" fmla="*/ 77 h 179"/>
              <a:gd name="T4" fmla="*/ 104 w 119"/>
              <a:gd name="T5" fmla="*/ 76 h 179"/>
              <a:gd name="T6" fmla="*/ 38 w 119"/>
              <a:gd name="T7" fmla="*/ 8 h 179"/>
              <a:gd name="T8" fmla="*/ 8 w 119"/>
              <a:gd name="T9" fmla="*/ 8 h 179"/>
              <a:gd name="T10" fmla="*/ 8 w 119"/>
              <a:gd name="T11" fmla="*/ 38 h 179"/>
              <a:gd name="T12" fmla="*/ 60 w 119"/>
              <a:gd name="T13" fmla="*/ 91 h 179"/>
              <a:gd name="T14" fmla="*/ 8 w 119"/>
              <a:gd name="T15" fmla="*/ 143 h 179"/>
              <a:gd name="T16" fmla="*/ 8 w 119"/>
              <a:gd name="T17" fmla="*/ 173 h 179"/>
              <a:gd name="T18" fmla="*/ 23 w 119"/>
              <a:gd name="T19" fmla="*/ 179 h 179"/>
              <a:gd name="T20" fmla="*/ 38 w 119"/>
              <a:gd name="T21" fmla="*/ 173 h 179"/>
              <a:gd name="T22" fmla="*/ 97 w 119"/>
              <a:gd name="T23" fmla="*/ 112 h 179"/>
              <a:gd name="T24" fmla="*/ 98 w 119"/>
              <a:gd name="T25" fmla="*/ 112 h 179"/>
              <a:gd name="T26" fmla="*/ 119 w 119"/>
              <a:gd name="T27" fmla="*/ 9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9" h="179">
                <a:moveTo>
                  <a:pt x="119" y="91"/>
                </a:moveTo>
                <a:cubicBezTo>
                  <a:pt x="105" y="77"/>
                  <a:pt x="105" y="77"/>
                  <a:pt x="105" y="77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38" y="8"/>
                  <a:pt x="38" y="8"/>
                  <a:pt x="38" y="8"/>
                </a:cubicBezTo>
                <a:cubicBezTo>
                  <a:pt x="30" y="0"/>
                  <a:pt x="16" y="0"/>
                  <a:pt x="8" y="8"/>
                </a:cubicBezTo>
                <a:cubicBezTo>
                  <a:pt x="0" y="16"/>
                  <a:pt x="0" y="30"/>
                  <a:pt x="8" y="38"/>
                </a:cubicBezTo>
                <a:cubicBezTo>
                  <a:pt x="60" y="91"/>
                  <a:pt x="60" y="91"/>
                  <a:pt x="60" y="91"/>
                </a:cubicBezTo>
                <a:cubicBezTo>
                  <a:pt x="8" y="143"/>
                  <a:pt x="8" y="143"/>
                  <a:pt x="8" y="143"/>
                </a:cubicBezTo>
                <a:cubicBezTo>
                  <a:pt x="0" y="152"/>
                  <a:pt x="0" y="165"/>
                  <a:pt x="8" y="173"/>
                </a:cubicBezTo>
                <a:cubicBezTo>
                  <a:pt x="12" y="177"/>
                  <a:pt x="18" y="179"/>
                  <a:pt x="23" y="179"/>
                </a:cubicBezTo>
                <a:cubicBezTo>
                  <a:pt x="28" y="179"/>
                  <a:pt x="34" y="177"/>
                  <a:pt x="38" y="173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8" y="112"/>
                  <a:pt x="98" y="112"/>
                  <a:pt x="98" y="112"/>
                </a:cubicBezTo>
                <a:lnTo>
                  <a:pt x="119" y="9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504424" y="3738043"/>
            <a:ext cx="3043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/>
              </a:rPr>
              <a:t>Teknoloji konusunda</a:t>
            </a:r>
          </a:p>
          <a:p>
            <a:r>
              <a:rPr lang="tr-TR" sz="2400" dirty="0">
                <a:solidFill>
                  <a:prstClr val="white">
                    <a:lumMod val="65000"/>
                    <a:lumOff val="35000"/>
                  </a:prstClr>
                </a:solidFill>
                <a:latin typeface="Calibri" panose="020F0502020204030204"/>
              </a:rPr>
              <a:t>gayet iyi durumdasınız.</a:t>
            </a:r>
            <a:endParaRPr lang="tr-TR" sz="2400" b="1" dirty="0">
              <a:solidFill>
                <a:prstClr val="white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1765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637" y="1111827"/>
            <a:ext cx="11003972" cy="3616036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TEKNOLOJİ BAĞIMLILIĞININ NEDEN OLDUĞU SORUNLAR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4254302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227059"/>
            <a:ext cx="8534400" cy="1507067"/>
          </a:xfrm>
        </p:spPr>
        <p:txBody>
          <a:bodyPr/>
          <a:lstStyle/>
          <a:p>
            <a:r>
              <a:rPr lang="tr-TR" b="1" dirty="0" smtClean="0"/>
              <a:t>FİZİKSEL SORUNLAR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1734126"/>
            <a:ext cx="8534400" cy="3615267"/>
          </a:xfrm>
        </p:spPr>
        <p:txBody>
          <a:bodyPr/>
          <a:lstStyle/>
          <a:p>
            <a:r>
              <a:rPr lang="tr-TR" b="1" dirty="0" smtClean="0"/>
              <a:t>Göz hastalıkları</a:t>
            </a:r>
          </a:p>
          <a:p>
            <a:r>
              <a:rPr lang="tr-TR" b="1" dirty="0" smtClean="0"/>
              <a:t>Boyun kaslarında ağrı ve sertleşme</a:t>
            </a:r>
          </a:p>
          <a:p>
            <a:r>
              <a:rPr lang="tr-TR" b="1" dirty="0" smtClean="0"/>
              <a:t>Beden duruşunda bozukluk</a:t>
            </a:r>
          </a:p>
          <a:p>
            <a:r>
              <a:rPr lang="tr-TR" b="1" dirty="0" smtClean="0"/>
              <a:t>Elde uyuşukluk</a:t>
            </a:r>
          </a:p>
          <a:p>
            <a:r>
              <a:rPr lang="tr-TR" b="1" dirty="0" smtClean="0"/>
              <a:t>Halsizlik</a:t>
            </a:r>
          </a:p>
          <a:p>
            <a:r>
              <a:rPr lang="tr-TR" b="1" dirty="0" smtClean="0"/>
              <a:t>Obezite</a:t>
            </a:r>
          </a:p>
          <a:p>
            <a:r>
              <a:rPr lang="tr-TR" b="1" dirty="0" smtClean="0"/>
              <a:t>Solunum ve Dolaşım Sistemi Problemleri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52810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03705"/>
            <a:ext cx="8534400" cy="1507067"/>
          </a:xfrm>
        </p:spPr>
        <p:txBody>
          <a:bodyPr/>
          <a:lstStyle/>
          <a:p>
            <a:r>
              <a:rPr lang="tr-TR" b="1" dirty="0" smtClean="0"/>
              <a:t>PSİKOLOJİK SORUNLAR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1910772"/>
            <a:ext cx="8534400" cy="3615267"/>
          </a:xfrm>
        </p:spPr>
        <p:txBody>
          <a:bodyPr/>
          <a:lstStyle/>
          <a:p>
            <a:r>
              <a:rPr lang="tr-TR" b="1" dirty="0" smtClean="0"/>
              <a:t>Uyku Bozuklukları</a:t>
            </a:r>
          </a:p>
          <a:p>
            <a:r>
              <a:rPr lang="tr-TR" b="1" dirty="0" smtClean="0"/>
              <a:t>Yeme Bozuklukları</a:t>
            </a:r>
          </a:p>
          <a:p>
            <a:r>
              <a:rPr lang="tr-TR" b="1" dirty="0" smtClean="0"/>
              <a:t>Uyum Problemleri</a:t>
            </a:r>
          </a:p>
          <a:p>
            <a:r>
              <a:rPr lang="tr-TR" b="1" dirty="0" smtClean="0"/>
              <a:t>Davranış Bozuklukları</a:t>
            </a:r>
          </a:p>
          <a:p>
            <a:r>
              <a:rPr lang="tr-TR" b="1" dirty="0"/>
              <a:t>Gerçeği değerlendirme yetisinin gelişmemesi veya gerilemesi</a:t>
            </a:r>
          </a:p>
          <a:p>
            <a:r>
              <a:rPr lang="tr-TR" b="1" dirty="0"/>
              <a:t>Duygu düzenleme becerisinin </a:t>
            </a:r>
            <a:r>
              <a:rPr lang="tr-TR" b="1" dirty="0" smtClean="0"/>
              <a:t>gelişmemesi</a:t>
            </a:r>
          </a:p>
          <a:p>
            <a:r>
              <a:rPr lang="tr-TR" b="1" dirty="0"/>
              <a:t>Olumsuz kimlik gelişimi ve kişilik bozuklukları</a:t>
            </a:r>
          </a:p>
          <a:p>
            <a:endParaRPr lang="tr-TR" b="1" dirty="0" smtClean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60653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0694" y="154323"/>
            <a:ext cx="8534400" cy="1507067"/>
          </a:xfrm>
        </p:spPr>
        <p:txBody>
          <a:bodyPr/>
          <a:lstStyle/>
          <a:p>
            <a:r>
              <a:rPr lang="tr-TR" b="1" dirty="0" smtClean="0"/>
              <a:t>SOSYAL SORUNLAR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4603" y="1361209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Akademik başarıda düşüş</a:t>
            </a:r>
          </a:p>
          <a:p>
            <a:r>
              <a:rPr lang="tr-TR" b="1" dirty="0"/>
              <a:t>İletişim kurma ve iletişimi sürdürme </a:t>
            </a:r>
            <a:r>
              <a:rPr lang="tr-TR" b="1" dirty="0" smtClean="0"/>
              <a:t>problemleri</a:t>
            </a:r>
          </a:p>
          <a:p>
            <a:r>
              <a:rPr lang="tr-TR" b="1" dirty="0"/>
              <a:t>Fiziksel ve sosyal aktivitelerin </a:t>
            </a:r>
            <a:r>
              <a:rPr lang="tr-TR" b="1" dirty="0" smtClean="0"/>
              <a:t>azalması</a:t>
            </a:r>
          </a:p>
          <a:p>
            <a:r>
              <a:rPr lang="tr-TR" b="1" dirty="0"/>
              <a:t>Sosyal alandan uzaklaşma ve </a:t>
            </a:r>
            <a:r>
              <a:rPr lang="tr-TR" b="1" dirty="0" smtClean="0"/>
              <a:t>sosyalleşememe</a:t>
            </a:r>
          </a:p>
          <a:p>
            <a:r>
              <a:rPr lang="tr-TR" b="1" dirty="0" smtClean="0"/>
              <a:t>Sorumlulukların </a:t>
            </a:r>
            <a:r>
              <a:rPr lang="tr-TR" b="1" dirty="0"/>
              <a:t>ertelenmesi, ihmal edilmesi ve zaman yönetiminde </a:t>
            </a:r>
            <a:r>
              <a:rPr lang="tr-TR" b="1" dirty="0" smtClean="0"/>
              <a:t>başarısızlık</a:t>
            </a:r>
          </a:p>
          <a:p>
            <a:r>
              <a:rPr lang="tr-TR" b="1" dirty="0"/>
              <a:t>Aile işlevlerinin </a:t>
            </a:r>
            <a:r>
              <a:rPr lang="tr-TR" b="1" dirty="0" smtClean="0"/>
              <a:t>bozulması</a:t>
            </a:r>
          </a:p>
          <a:p>
            <a:r>
              <a:rPr lang="tr-TR" b="1" dirty="0"/>
              <a:t>Yalnızlaşma, yabancılaşma, toplumsal olaylara karşı duyarsızlaşma</a:t>
            </a:r>
          </a:p>
        </p:txBody>
      </p:sp>
    </p:spTree>
    <p:extLst>
      <p:ext uri="{BB962C8B-B14F-4D97-AF65-F5344CB8AC3E}">
        <p14:creationId xmlns:p14="http://schemas.microsoft.com/office/powerpoint/2010/main" val="26132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8676" y="434877"/>
            <a:ext cx="8534400" cy="1507067"/>
          </a:xfrm>
        </p:spPr>
        <p:txBody>
          <a:bodyPr/>
          <a:lstStyle/>
          <a:p>
            <a:r>
              <a:rPr lang="tr-TR" b="1" dirty="0" smtClean="0"/>
              <a:t>DAVRANIŞSAL BAĞIMLILIK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8676" y="434877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002060"/>
                </a:solidFill>
              </a:rPr>
              <a:t>Fiziksel bir maddeye dayandırılamayan davranış tabanlı bağımlılıklar.</a:t>
            </a:r>
            <a:endParaRPr lang="tr-TR" sz="2800" b="1" dirty="0">
              <a:solidFill>
                <a:srgbClr val="00206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685" y="2661804"/>
            <a:ext cx="8011391" cy="40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/>
              <a:t>Kimyasal bağımlılık ile davranışsal bağımlılık arasında etki anlamında fark olsa da süreç ve sonuç anlamında bir fark yoktur.</a:t>
            </a:r>
          </a:p>
          <a:p>
            <a:pPr marL="0" indent="0">
              <a:buNone/>
            </a:pPr>
            <a:r>
              <a:rPr lang="tr-TR" sz="2400" b="1" dirty="0" smtClean="0"/>
              <a:t>Kolay gizlenebilmesi, tedavi anlamında gerektiği noktada olunmaması davranışsal bağımlılığı daha riskli hale getirmektedir. Bu nedenle de eylemsel bağımlılıklar ileriye yönelik, toplumlara daha fazla zarar verme potansiyeline sahiptir.</a:t>
            </a:r>
          </a:p>
          <a:p>
            <a:pPr marL="0" indent="0">
              <a:buNone/>
            </a:pP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9705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7112" y="1153391"/>
            <a:ext cx="8534400" cy="3615267"/>
          </a:xfrm>
        </p:spPr>
        <p:txBody>
          <a:bodyPr>
            <a:normAutofit fontScale="92500" lnSpcReduction="10000"/>
          </a:bodyPr>
          <a:lstStyle/>
          <a:p>
            <a:r>
              <a:rPr lang="tr-TR" sz="2800" b="1" dirty="0" smtClean="0">
                <a:solidFill>
                  <a:srgbClr val="002060"/>
                </a:solidFill>
              </a:rPr>
              <a:t>İnternet Bağımlılığı </a:t>
            </a:r>
          </a:p>
          <a:p>
            <a:r>
              <a:rPr lang="tr-TR" sz="2800" b="1" dirty="0" smtClean="0">
                <a:solidFill>
                  <a:srgbClr val="002060"/>
                </a:solidFill>
              </a:rPr>
              <a:t>Sosyal Medya Bağımlılığı</a:t>
            </a:r>
          </a:p>
          <a:p>
            <a:r>
              <a:rPr lang="tr-TR" sz="2800" b="1" dirty="0" smtClean="0">
                <a:solidFill>
                  <a:srgbClr val="002060"/>
                </a:solidFill>
              </a:rPr>
              <a:t>Kumar Bağımlılığı</a:t>
            </a:r>
          </a:p>
          <a:p>
            <a:r>
              <a:rPr lang="tr-TR" sz="2800" b="1" dirty="0" smtClean="0">
                <a:solidFill>
                  <a:srgbClr val="002060"/>
                </a:solidFill>
              </a:rPr>
              <a:t>Egzersiz ve Spor Bağımlılığı</a:t>
            </a:r>
          </a:p>
          <a:p>
            <a:r>
              <a:rPr lang="tr-TR" sz="2800" b="1" dirty="0" smtClean="0">
                <a:solidFill>
                  <a:srgbClr val="002060"/>
                </a:solidFill>
              </a:rPr>
              <a:t>Yeme Bağımlılığı</a:t>
            </a:r>
          </a:p>
          <a:p>
            <a:r>
              <a:rPr lang="tr-TR" sz="2800" b="1" dirty="0" smtClean="0">
                <a:solidFill>
                  <a:srgbClr val="002060"/>
                </a:solidFill>
              </a:rPr>
              <a:t>Kişilerarası İlişkilerde Bağımlılık</a:t>
            </a:r>
          </a:p>
          <a:p>
            <a:r>
              <a:rPr lang="tr-TR" sz="2800" b="1" dirty="0" smtClean="0">
                <a:solidFill>
                  <a:srgbClr val="002060"/>
                </a:solidFill>
              </a:rPr>
              <a:t>Alışveriş Bağımlılığı</a:t>
            </a:r>
            <a:endParaRPr lang="tr-T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0693" y="114301"/>
            <a:ext cx="8251970" cy="935182"/>
          </a:xfrm>
        </p:spPr>
        <p:txBody>
          <a:bodyPr/>
          <a:lstStyle/>
          <a:p>
            <a:r>
              <a:rPr lang="tr-TR" b="1" dirty="0" smtClean="0"/>
              <a:t>İNTERNET BAĞIMLILIĞI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3820" y="1049483"/>
            <a:ext cx="10288590" cy="44369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</a:rPr>
              <a:t>DSM-5’e göre internet bağımlılığı için 9 temel kriter bulunmaktadır: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</a:rPr>
              <a:t>1)Bir internet programı-oyunu ile fazlaca zaman alacak şekilde meşgul olma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</a:rPr>
              <a:t>2)İnternete ulaşamadığında yoksunluk belirtileri gösterme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</a:rPr>
              <a:t>3)Tolerans geliştirme.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</a:rPr>
              <a:t>4)İnternet kullanımının kontrolünde başarısız olma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</a:rPr>
              <a:t>5)</a:t>
            </a:r>
            <a:r>
              <a:rPr lang="tr-TR" b="1" dirty="0" err="1" smtClean="0">
                <a:solidFill>
                  <a:srgbClr val="002060"/>
                </a:solidFill>
              </a:rPr>
              <a:t>Psiko</a:t>
            </a:r>
            <a:r>
              <a:rPr lang="tr-TR" b="1" dirty="0" smtClean="0">
                <a:solidFill>
                  <a:srgbClr val="002060"/>
                </a:solidFill>
              </a:rPr>
              <a:t>-sosyal problemlere rağmen internet kullanımının artması, devam etmesi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</a:rPr>
              <a:t>6)Aşırı internet kullanımı ile gerçek yaşamdaki hobileri, eğlenceleri ve ilgi alanlarını kaybetmek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</a:rPr>
              <a:t>7)İnternet kullanımına karşı </a:t>
            </a:r>
            <a:r>
              <a:rPr lang="tr-TR" b="1" dirty="0" err="1" smtClean="0">
                <a:solidFill>
                  <a:srgbClr val="002060"/>
                </a:solidFill>
              </a:rPr>
              <a:t>disforik</a:t>
            </a:r>
            <a:r>
              <a:rPr lang="tr-TR" b="1" dirty="0" smtClean="0">
                <a:solidFill>
                  <a:srgbClr val="002060"/>
                </a:solidFill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</a:rPr>
              <a:t>duygudurum</a:t>
            </a:r>
            <a:r>
              <a:rPr lang="tr-TR" b="1" dirty="0" smtClean="0">
                <a:solidFill>
                  <a:srgbClr val="002060"/>
                </a:solidFill>
              </a:rPr>
              <a:t> yaşanması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</a:rPr>
              <a:t>8)Aile üyelerinin, terapistin ya da diğerlerinin internet kullanımı ile ilgili bir yanılgı yaşadıklarını düşünmek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002060"/>
                </a:solidFill>
              </a:rPr>
              <a:t>9)Aşırı internet kullanımı ile önemli ilişkiler, iş, eğitim, kariyer fırsatlarını kaçırmak veya tehlikeye atmak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384338" y="729776"/>
            <a:ext cx="3586547" cy="1232657"/>
            <a:chOff x="8728156" y="1612168"/>
            <a:chExt cx="3586547" cy="1232657"/>
          </a:xfrm>
        </p:grpSpPr>
        <p:sp>
          <p:nvSpPr>
            <p:cNvPr id="3" name="Metin kutusu 2"/>
            <p:cNvSpPr txBox="1"/>
            <p:nvPr/>
          </p:nvSpPr>
          <p:spPr>
            <a:xfrm>
              <a:off x="8728156" y="1612168"/>
              <a:ext cx="3586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solidFill>
                    <a:srgbClr val="FAB529"/>
                  </a:solidFill>
                </a:rPr>
                <a:t>ilk adım</a:t>
              </a:r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8765462" y="2260050"/>
              <a:ext cx="2883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b="1" dirty="0">
                  <a:solidFill>
                    <a:srgbClr val="FF0000"/>
                  </a:solidFill>
                </a:rPr>
                <a:t>merakla atılır</a:t>
              </a:r>
            </a:p>
          </p:txBody>
        </p:sp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644" y="717607"/>
            <a:ext cx="1845000" cy="540000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>
            <a:off x="5620644" y="1225208"/>
            <a:ext cx="3586547" cy="1478879"/>
            <a:chOff x="8728156" y="1612168"/>
            <a:chExt cx="3586547" cy="1478879"/>
          </a:xfrm>
        </p:grpSpPr>
        <p:sp>
          <p:nvSpPr>
            <p:cNvPr id="7" name="Metin kutusu 6"/>
            <p:cNvSpPr txBox="1"/>
            <p:nvPr/>
          </p:nvSpPr>
          <p:spPr>
            <a:xfrm>
              <a:off x="8728156" y="1612168"/>
              <a:ext cx="3586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solidFill>
                    <a:srgbClr val="FAB529"/>
                  </a:solidFill>
                </a:rPr>
                <a:t>2. adım</a:t>
              </a: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8765462" y="2260050"/>
              <a:ext cx="2883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srgbClr val="FF0000"/>
                  </a:solidFill>
                </a:rPr>
                <a:t>sosyal</a:t>
              </a:r>
            </a:p>
            <a:p>
              <a:r>
                <a:rPr lang="tr-TR" sz="2400" b="1" dirty="0">
                  <a:solidFill>
                    <a:srgbClr val="FF0000"/>
                  </a:solidFill>
                </a:rPr>
                <a:t>kullanım</a:t>
              </a:r>
            </a:p>
          </p:txBody>
        </p: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80014">
            <a:off x="6491416" y="2741546"/>
            <a:ext cx="1845000" cy="540000"/>
          </a:xfrm>
          <a:prstGeom prst="rect">
            <a:avLst/>
          </a:prstGeom>
        </p:spPr>
      </p:pic>
      <p:grpSp>
        <p:nvGrpSpPr>
          <p:cNvPr id="10" name="Grup 9"/>
          <p:cNvGrpSpPr/>
          <p:nvPr/>
        </p:nvGrpSpPr>
        <p:grpSpPr>
          <a:xfrm>
            <a:off x="1720850" y="2448460"/>
            <a:ext cx="3586547" cy="1109547"/>
            <a:chOff x="8728156" y="1612168"/>
            <a:chExt cx="3586547" cy="1109547"/>
          </a:xfrm>
        </p:grpSpPr>
        <p:sp>
          <p:nvSpPr>
            <p:cNvPr id="11" name="Metin kutusu 10"/>
            <p:cNvSpPr txBox="1"/>
            <p:nvPr/>
          </p:nvSpPr>
          <p:spPr>
            <a:xfrm>
              <a:off x="8728156" y="1612168"/>
              <a:ext cx="3586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solidFill>
                    <a:srgbClr val="FAB529"/>
                  </a:solidFill>
                </a:rPr>
                <a:t>4. adım</a:t>
              </a:r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8765462" y="2260050"/>
              <a:ext cx="3245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srgbClr val="FF0000"/>
                  </a:solidFill>
                </a:rPr>
                <a:t>bağımlı kullanım</a:t>
              </a:r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107706" y="3773680"/>
            <a:ext cx="3586547" cy="1294213"/>
            <a:chOff x="8728156" y="1612168"/>
            <a:chExt cx="3586547" cy="1294213"/>
          </a:xfrm>
        </p:grpSpPr>
        <p:sp>
          <p:nvSpPr>
            <p:cNvPr id="14" name="Metin kutusu 13"/>
            <p:cNvSpPr txBox="1"/>
            <p:nvPr/>
          </p:nvSpPr>
          <p:spPr>
            <a:xfrm>
              <a:off x="8728156" y="1612168"/>
              <a:ext cx="3586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solidFill>
                    <a:srgbClr val="FAB529"/>
                  </a:solidFill>
                </a:rPr>
                <a:t>3. adım</a:t>
              </a: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8765462" y="2260050"/>
              <a:ext cx="3245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rgbClr val="FF0000"/>
                  </a:solidFill>
                </a:rPr>
                <a:t>eğlenmek ya da problemlerden</a:t>
              </a:r>
            </a:p>
            <a:p>
              <a:r>
                <a:rPr lang="tr-TR" b="1" dirty="0">
                  <a:solidFill>
                    <a:srgbClr val="FF0000"/>
                  </a:solidFill>
                </a:rPr>
                <a:t>kaçmak için kullanmak</a:t>
              </a:r>
            </a:p>
          </p:txBody>
        </p:sp>
      </p:grp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66138">
            <a:off x="3098540" y="4029466"/>
            <a:ext cx="1845000" cy="54000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400" y="2400472"/>
            <a:ext cx="813612" cy="62989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000" y="3991064"/>
            <a:ext cx="740475" cy="6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61058" y="1744132"/>
            <a:ext cx="8534400" cy="1507067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2060"/>
                </a:solidFill>
              </a:rPr>
              <a:t>   </a:t>
            </a:r>
            <a:r>
              <a:rPr lang="tr-TR" sz="4400" b="1" dirty="0" smtClean="0"/>
              <a:t>TEKNOLOJİ TESTİ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29719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12" y="787238"/>
            <a:ext cx="8315665" cy="1603387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372680" y="2471717"/>
            <a:ext cx="1786156" cy="565532"/>
            <a:chOff x="1511488" y="2299164"/>
            <a:chExt cx="1687325" cy="565532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1981200" y="2340531"/>
              <a:ext cx="731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b="1" dirty="0">
                  <a:solidFill>
                    <a:srgbClr val="E61F4F"/>
                  </a:solidFill>
                </a:rPr>
                <a:t>Evet</a:t>
              </a:r>
              <a:endParaRPr lang="tr-TR" sz="2400" dirty="0">
                <a:solidFill>
                  <a:srgbClr val="E61F4F"/>
                </a:solidFill>
              </a:endParaRP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1372680" y="3319935"/>
            <a:ext cx="1687325" cy="565532"/>
            <a:chOff x="1473118" y="3028243"/>
            <a:chExt cx="1687325" cy="565532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3118" y="3028243"/>
              <a:ext cx="1687325" cy="565532"/>
            </a:xfrm>
            <a:prstGeom prst="rect">
              <a:avLst/>
            </a:prstGeom>
          </p:spPr>
        </p:pic>
        <p:sp>
          <p:nvSpPr>
            <p:cNvPr id="8" name="Dikdörtgen 7"/>
            <p:cNvSpPr/>
            <p:nvPr/>
          </p:nvSpPr>
          <p:spPr>
            <a:xfrm>
              <a:off x="1892475" y="3080177"/>
              <a:ext cx="9476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400" b="1" dirty="0">
                  <a:solidFill>
                    <a:schemeClr val="accent4">
                      <a:lumMod val="50000"/>
                    </a:schemeClr>
                  </a:solidFill>
                </a:rPr>
                <a:t>Hayır</a:t>
              </a:r>
              <a:endParaRPr lang="tr-TR" sz="2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6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lim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270</TotalTime>
  <Words>423</Words>
  <Application>Microsoft Office PowerPoint</Application>
  <PresentationFormat>Geniş ekran</PresentationFormat>
  <Paragraphs>101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Calibri</vt:lpstr>
      <vt:lpstr>Century Gothic</vt:lpstr>
      <vt:lpstr>Wingdings 3</vt:lpstr>
      <vt:lpstr>Dilim</vt:lpstr>
      <vt:lpstr> DAVRANIŞSAL BAĞIMLILIK                                                                                                                                                                                damla kağan</vt:lpstr>
      <vt:lpstr>BAĞIMLILIK</vt:lpstr>
      <vt:lpstr>DAVRANIŞSAL BAĞIMLILIK</vt:lpstr>
      <vt:lpstr>PowerPoint Sunusu</vt:lpstr>
      <vt:lpstr>PowerPoint Sunusu</vt:lpstr>
      <vt:lpstr>İNTERNET BAĞIMLILIĞI</vt:lpstr>
      <vt:lpstr>PowerPoint Sunusu</vt:lpstr>
      <vt:lpstr>   TEKNOLOJİ TESTİ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TEKNOLOJİ BAĞIMLILIĞININ NEDEN OLDUĞU SORUNLAR</vt:lpstr>
      <vt:lpstr>FİZİKSEL SORUNLAR</vt:lpstr>
      <vt:lpstr>PSİKOLOJİK SORUNLAR</vt:lpstr>
      <vt:lpstr>SOSYAL SORUNLAR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DAVRANIŞSAL BAĞIMLILIK</dc:title>
  <dc:creator>Windows Kullanıcısı</dc:creator>
  <cp:lastModifiedBy>dell</cp:lastModifiedBy>
  <cp:revision>21</cp:revision>
  <dcterms:created xsi:type="dcterms:W3CDTF">2025-02-18T07:58:22Z</dcterms:created>
  <dcterms:modified xsi:type="dcterms:W3CDTF">2025-05-15T06:51:02Z</dcterms:modified>
</cp:coreProperties>
</file>